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63" r:id="rId3"/>
    <p:sldId id="258" r:id="rId4"/>
    <p:sldId id="285" r:id="rId5"/>
    <p:sldId id="292" r:id="rId6"/>
    <p:sldId id="269" r:id="rId7"/>
    <p:sldId id="280" r:id="rId8"/>
    <p:sldId id="281" r:id="rId9"/>
    <p:sldId id="289" r:id="rId10"/>
    <p:sldId id="291" r:id="rId11"/>
    <p:sldId id="282" r:id="rId12"/>
    <p:sldId id="284" r:id="rId13"/>
    <p:sldId id="270" r:id="rId14"/>
    <p:sldId id="286" r:id="rId15"/>
    <p:sldId id="287" r:id="rId16"/>
    <p:sldId id="288" r:id="rId17"/>
    <p:sldId id="271" r:id="rId18"/>
    <p:sldId id="26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00FF"/>
    <a:srgbClr val="A5A5A5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89" autoAdjust="0"/>
    <p:restoredTop sz="94192" autoAdjust="0"/>
  </p:normalViewPr>
  <p:slideViewPr>
    <p:cSldViewPr snapToGrid="0">
      <p:cViewPr varScale="1">
        <p:scale>
          <a:sx n="87" d="100"/>
          <a:sy n="87" d="100"/>
        </p:scale>
        <p:origin x="-35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01514-3CB5-4413-93AD-54558FD643B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DE35-8AE4-428C-82A1-6C9624AC4F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814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25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2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0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1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4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7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8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1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8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0" y="2799570"/>
            <a:ext cx="12192000" cy="11270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7600" y="2699380"/>
            <a:ext cx="74803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FFC000"/>
                </a:solidFill>
                <a:latin typeface="+mj-lt"/>
                <a:ea typeface="야놀자 야체 B" panose="02020603020101020101" pitchFamily="18" charset="-127"/>
              </a:rPr>
              <a:t>RPA </a:t>
            </a:r>
            <a:r>
              <a:rPr lang="ko-KR" altLang="en-US" sz="6000" b="1" dirty="0">
                <a:solidFill>
                  <a:srgbClr val="FFC000"/>
                </a:solidFill>
                <a:latin typeface="HY나무B" pitchFamily="18" charset="-127"/>
                <a:ea typeface="HY나무B" pitchFamily="18" charset="-127"/>
              </a:rPr>
              <a:t>활용</a:t>
            </a:r>
            <a:r>
              <a:rPr lang="en-US" altLang="ko-KR" sz="540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HY나무B" pitchFamily="18" charset="-127"/>
                <a:ea typeface="HY나무B" pitchFamily="18" charset="-127"/>
              </a:rPr>
              <a:t> </a:t>
            </a:r>
          </a:p>
          <a:p>
            <a:pPr algn="ctr"/>
            <a:r>
              <a:rPr lang="en-US" altLang="ko-KR" sz="540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latin typeface="HY나무B" pitchFamily="18" charset="-127"/>
                <a:ea typeface="HY나무B" pitchFamily="18" charset="-127"/>
              </a:rPr>
              <a:t>Text Analysis</a:t>
            </a:r>
            <a:r>
              <a:rPr lang="ko-KR" altLang="en-US" sz="540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latin typeface="HY나무B" pitchFamily="18" charset="-127"/>
                <a:ea typeface="HY나무B" pitchFamily="18" charset="-127"/>
              </a:rPr>
              <a:t> 시스템</a:t>
            </a:r>
          </a:p>
          <a:p>
            <a:pPr algn="ctr"/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  <a:latin typeface="+mj-lt"/>
              </a:rPr>
              <a:t>Text Analysis System with RPA</a:t>
            </a:r>
          </a:p>
        </p:txBody>
      </p:sp>
      <p:pic>
        <p:nvPicPr>
          <p:cNvPr id="29" name="그림 28" descr="uipat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2699" y="2327247"/>
            <a:ext cx="1086002" cy="4001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E8C427E-D059-4A24-A28E-28FBC696BCE5}"/>
              </a:ext>
            </a:extLst>
          </p:cNvPr>
          <p:cNvSpPr/>
          <p:nvPr/>
        </p:nvSpPr>
        <p:spPr>
          <a:xfrm>
            <a:off x="-117659" y="6305219"/>
            <a:ext cx="2412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+mj-lt"/>
                <a:ea typeface="야놀자 야체 B" panose="02020603020101020101" pitchFamily="18" charset="-127"/>
              </a:rPr>
              <a:t>1</a:t>
            </a:r>
            <a:r>
              <a:rPr lang="ko-KR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+mj-lt"/>
                <a:ea typeface="야놀자 야체 B" panose="02020603020101020101" pitchFamily="18" charset="-127"/>
              </a:rPr>
              <a:t>차 중간발표</a:t>
            </a:r>
            <a:endParaRPr lang="en-US" altLang="ko-KR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+mj-lt"/>
              <a:ea typeface="야놀자 야체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6314" y="4833257"/>
            <a:ext cx="3940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종합설계프로젝트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8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조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김준하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김성우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박형석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UiPath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김형수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멘토님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7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709373" cy="581435"/>
            <a:chOff x="919077" y="400149"/>
            <a:chExt cx="3709373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940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진행상황 </a:t>
              </a:r>
              <a:r>
                <a:rPr kumimoji="0" lang="en-US" altLang="ko-KR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– </a:t>
              </a: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자연어 처리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C82588D6-EE3D-4AFB-BECB-6D8E8DD1D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639585"/>
              </p:ext>
            </p:extLst>
          </p:nvPr>
        </p:nvGraphicFramePr>
        <p:xfrm>
          <a:off x="2380463" y="1130841"/>
          <a:ext cx="7747606" cy="570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0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자연어 처리를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위해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 구현한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자연어 처리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7003" y="5404992"/>
            <a:ext cx="5525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분석한 형태소 중 명사만 추출하여 빈도수 측정 후 </a:t>
            </a:r>
            <a:endParaRPr lang="en-US" altLang="ko-KR" dirty="0" smtClean="0"/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42" y="1785083"/>
            <a:ext cx="4143375" cy="42639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8532" y="6067417"/>
            <a:ext cx="4620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생성하는 </a:t>
            </a:r>
            <a:r>
              <a:rPr lang="en-US" altLang="ko-KR" dirty="0" smtClean="0"/>
              <a:t>Module </a:t>
            </a:r>
            <a:r>
              <a:rPr lang="ko-KR" altLang="en-US" dirty="0" smtClean="0"/>
              <a:t>중</a:t>
            </a:r>
            <a:r>
              <a:rPr lang="en-US" altLang="ko-KR" dirty="0"/>
              <a:t> </a:t>
            </a:r>
            <a:r>
              <a:rPr lang="en-US" altLang="ko-KR" dirty="0" smtClean="0"/>
              <a:t>Comment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Tokenize </a:t>
            </a:r>
            <a:r>
              <a:rPr lang="ko-KR" altLang="en-US" dirty="0" smtClean="0"/>
              <a:t>후 형태소 분석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61" y="1932894"/>
            <a:ext cx="5476875" cy="3209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9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709373" cy="581435"/>
            <a:chOff x="919077" y="400149"/>
            <a:chExt cx="3709373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940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진행상황 </a:t>
              </a:r>
              <a:r>
                <a:rPr kumimoji="0" lang="en-US" altLang="ko-KR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– </a:t>
              </a: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자연어 처리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C82588D6-EE3D-4AFB-BECB-6D8E8DD1D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213894"/>
              </p:ext>
            </p:extLst>
          </p:nvPr>
        </p:nvGraphicFramePr>
        <p:xfrm>
          <a:off x="2380463" y="1130841"/>
          <a:ext cx="7747606" cy="849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49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Crawling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 저장된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결과에 분석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en-US" altLang="ko-KR" sz="15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VADER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Sentimental Dataset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사용하여 나온</a:t>
                      </a:r>
                      <a:endParaRPr lang="en-US" altLang="ko-KR" sz="15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negative, neutral, positive, compound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값을 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에 추가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자연어 처리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67" y="2558958"/>
            <a:ext cx="11013893" cy="332803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62769"/>
              </p:ext>
            </p:extLst>
          </p:nvPr>
        </p:nvGraphicFramePr>
        <p:xfrm>
          <a:off x="7567748" y="2133600"/>
          <a:ext cx="450233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583"/>
                <a:gridCol w="1125583"/>
                <a:gridCol w="1125583"/>
                <a:gridCol w="1125583"/>
              </a:tblGrid>
              <a:tr h="2960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Negative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Neutral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Positive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Compound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142514" y="2545729"/>
            <a:ext cx="3622766" cy="33412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2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709373" cy="581435"/>
            <a:chOff x="919077" y="400149"/>
            <a:chExt cx="3709373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940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진행상황 </a:t>
              </a:r>
              <a:r>
                <a:rPr kumimoji="0" lang="en-US" altLang="ko-KR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– </a:t>
              </a: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자연어 처리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C82588D6-EE3D-4AFB-BECB-6D8E8DD1D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545021"/>
              </p:ext>
            </p:extLst>
          </p:nvPr>
        </p:nvGraphicFramePr>
        <p:xfrm>
          <a:off x="2380463" y="1130841"/>
          <a:ext cx="7747606" cy="849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49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사용하여 </a:t>
                      </a:r>
                      <a:r>
                        <a:rPr lang="en-US" altLang="ko-KR" sz="1500" b="0" baseline="0" dirty="0" err="1" smtClean="0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en-US" altLang="ko-KR" sz="15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- NLTK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로 형태소 분석 후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 명사만 추출 후 </a:t>
                      </a:r>
                      <a:r>
                        <a:rPr lang="en-US" altLang="ko-KR" sz="1500" b="0" baseline="0" dirty="0" err="1" smtClean="0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자연어 처리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C:\Users\HS\Desktop\wordclou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29" y="2684597"/>
            <a:ext cx="4455585" cy="230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S\Desktop\wordclou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134" y="2664061"/>
            <a:ext cx="4534807" cy="235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8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5410159" cy="581435"/>
            <a:chOff x="919077" y="400149"/>
            <a:chExt cx="5410159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46410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이슈상황 </a:t>
              </a:r>
              <a:r>
                <a:rPr lang="en-US" altLang="ko-KR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– </a:t>
              </a:r>
              <a:r>
                <a:rPr lang="ko-KR" altLang="en-US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이전 이슈상황 </a:t>
              </a:r>
              <a:r>
                <a:rPr lang="en-US" altLang="ko-KR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&amp; </a:t>
              </a:r>
              <a:r>
                <a:rPr lang="ko-KR" altLang="en-US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해결방안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68B255B7-E8D6-4A02-A143-C69383B09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194968"/>
              </p:ext>
            </p:extLst>
          </p:nvPr>
        </p:nvGraphicFramePr>
        <p:xfrm>
          <a:off x="525538" y="1358559"/>
          <a:ext cx="11245851" cy="49257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2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303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30308"/>
              </a:tblGrid>
              <a:tr h="4203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이슈 상황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해결방안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43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 수집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중복 방지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주기적으로 댓글 데이터 수집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일에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회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같은 내용 수집 방지를 위한 방안 필요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내용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시간을 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check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하여 중복 데이터 방지 계획</a:t>
                      </a:r>
                      <a:endParaRPr lang="en-US" altLang="ko-KR" sz="1100" kern="0" spc="0" baseline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743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데이터의 정확한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 추적 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유튜브의 댓글은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업로드된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정확한 시간이 나타나지 않음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시간이 지난 댓글 데이터는 일일 단위의 정확한 분석에 사용하기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힘듦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시점 이전에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업로드된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데이터는 분석 주기를 달리해야 할 것으로 예상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83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다양한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수집하는 데이터가 다양한 언어로 되어 있음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자연어 처리를 하려면 한 가지 언어로 통일할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필요성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Googletrans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Papago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MS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translator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등의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를 사용하는 방안 계획 중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자연어 처리가 가장 용이한 영어로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차 번역 처리 후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NLP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과정을 적용해야 할 것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83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수집할 데이터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댓글에 달리는 댓글의 경우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동영상에 관한 내용들이 아닐 수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(1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차 댓글에 대한 논쟁인 경우를 판별해 낼 수 있는 방법 고안 필요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주어 처리나 목적어 처리를 통해 구별해내는 방안 계획 중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대댓글의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데이터는 사용하지 않는 방향으로 검토 중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34487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89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5679464" cy="581435"/>
            <a:chOff x="919077" y="400149"/>
            <a:chExt cx="567946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4910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이슈상황 </a:t>
              </a:r>
              <a:r>
                <a:rPr lang="en-US" altLang="ko-KR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– </a:t>
              </a:r>
              <a:r>
                <a:rPr lang="ko-KR" altLang="en-US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새로운 이슈상황 </a:t>
              </a:r>
              <a:r>
                <a:rPr lang="en-US" altLang="ko-KR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&amp; </a:t>
              </a:r>
              <a:r>
                <a:rPr lang="ko-KR" altLang="en-US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해결방안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68B255B7-E8D6-4A02-A143-C69383B09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659102"/>
              </p:ext>
            </p:extLst>
          </p:nvPr>
        </p:nvGraphicFramePr>
        <p:xfrm>
          <a:off x="525538" y="1358559"/>
          <a:ext cx="11245851" cy="430201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2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303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30308"/>
              </a:tblGrid>
              <a:tr h="49581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이슈 상황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해결방안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91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Crawling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</a:t>
                      </a:r>
                      <a:endParaRPr lang="en-US" altLang="ko-KR" sz="1100" kern="0" spc="0" baseline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스크롤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문제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YouTube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의 경우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다음 페이지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버튼 없이 로딩 후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나타남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Crawling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해야 할 경우 모든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댓글이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보여야 가능한 문제 발생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RPA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‘Hotkey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Send’ Activity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를 사용하여 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Page Down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을 임의의 수</a:t>
                      </a:r>
                      <a:endParaRPr lang="en-US" altLang="ko-KR" sz="1100" kern="0" spc="0" baseline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만큼 실행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491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Crawling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</a:t>
                      </a:r>
                      <a:endParaRPr lang="en-US" altLang="ko-KR" sz="1100" kern="0" spc="0" baseline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특수문자 </a:t>
                      </a:r>
                      <a:r>
                        <a:rPr lang="ko-KR" altLang="en-US" sz="1100" kern="0" spc="0" baseline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특수문자의 경우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Crawling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 깨지거나 공백으로 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Crawling 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읽을 수 없는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Crawling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Data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의 경우 관계없는 임의의 값으로 변경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078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구축 대신</a:t>
                      </a:r>
                      <a:endParaRPr lang="en-US" altLang="ko-KR" sz="1100" kern="0" spc="0" baseline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Excel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만으로 대체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를 따로 구축하려 하였으나 시간부족과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Crawling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에서의 문제점이 생각보다 많이 발견됨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구축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대신 데이터를 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Excel </a:t>
                      </a:r>
                      <a:r>
                        <a:rPr lang="en-US" altLang="ko-KR" sz="1100" kern="0" spc="0" baseline="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csv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 관리하기로 함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12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중간결과 동영상</a:t>
              </a:r>
              <a:endParaRPr lang="en-US" altLang="ko-KR" sz="2400" spc="-300" dirty="0" smtClean="0">
                <a:solidFill>
                  <a:srgbClr val="FFC000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종프 2차발표 동영상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742" y="1208313"/>
            <a:ext cx="8501743" cy="4397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0765" y="5900057"/>
            <a:ext cx="948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YouTube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‘Samsung’ </a:t>
            </a:r>
            <a:r>
              <a:rPr lang="ko-KR" altLang="en-US" dirty="0" smtClean="0"/>
              <a:t>공식 페이지의 여러 개 동영상을 </a:t>
            </a:r>
            <a:r>
              <a:rPr lang="en-US" altLang="ko-KR" dirty="0" smtClean="0"/>
              <a:t>RPA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Crawling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1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601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예상 </a:t>
              </a:r>
              <a:r>
                <a:rPr lang="ko-KR" altLang="en-US" sz="2400" spc="-300" dirty="0" err="1" smtClean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실적물</a:t>
              </a:r>
              <a:endParaRPr lang="en-US" altLang="ko-KR" sz="2400" spc="-300" dirty="0" smtClean="0">
                <a:solidFill>
                  <a:srgbClr val="FFC000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42" y="1088572"/>
            <a:ext cx="5476445" cy="476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4683" y="6052457"/>
            <a:ext cx="47468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한국방송미디어 </a:t>
            </a:r>
            <a:r>
              <a:rPr lang="ko-KR" altLang="en-US" dirty="0" err="1" smtClean="0"/>
              <a:t>공학회</a:t>
            </a:r>
            <a:r>
              <a:rPr lang="ko-KR" altLang="en-US" dirty="0" smtClean="0"/>
              <a:t> 추계대회 논문 발표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571" y="2195219"/>
            <a:ext cx="3363686" cy="282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973" y="1361905"/>
            <a:ext cx="2460172" cy="3808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704882" y="5913957"/>
            <a:ext cx="50408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Crawling RPA Module + </a:t>
            </a:r>
            <a:r>
              <a:rPr lang="ko-KR" altLang="en-US" dirty="0" smtClean="0"/>
              <a:t>자연어처리 </a:t>
            </a:r>
            <a:r>
              <a:rPr lang="en-US" altLang="ko-KR" dirty="0" smtClean="0"/>
              <a:t>Module</a:t>
            </a: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의견분석 시스템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84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향후 일정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2FA6112-BE05-4DF0-95F5-D6DBA784B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952547"/>
              </p:ext>
            </p:extLst>
          </p:nvPr>
        </p:nvGraphicFramePr>
        <p:xfrm>
          <a:off x="1030147" y="1407958"/>
          <a:ext cx="9503378" cy="46610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0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24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49164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RPA / </a:t>
                      </a:r>
                      <a:r>
                        <a:rPr lang="ko-KR" altLang="en-US" sz="1400" dirty="0"/>
                        <a:t>자연어 처리 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기술 개별학습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정보수집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/>
                        <a:t>UiPath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툴을 사용한 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RPA </a:t>
                      </a:r>
                      <a:r>
                        <a:rPr lang="ko-KR" altLang="en-US" sz="1400" dirty="0"/>
                        <a:t>기술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자연어처리 구현</a:t>
                      </a:r>
                      <a:r>
                        <a:rPr lang="en-US" altLang="ko-KR" sz="1400" dirty="0"/>
                        <a:t>(NLTK</a:t>
                      </a:r>
                      <a:r>
                        <a:rPr lang="ko-KR" altLang="en-US" sz="1400" dirty="0"/>
                        <a:t>툴 이용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웹을 통한 </a:t>
                      </a:r>
                      <a:r>
                        <a:rPr lang="en-US" altLang="ko-KR" sz="1400" dirty="0"/>
                        <a:t>UX/UI,</a:t>
                      </a:r>
                    </a:p>
                    <a:p>
                      <a:pPr algn="ctr"/>
                      <a:r>
                        <a:rPr lang="ko-KR" altLang="en-US" sz="1400" dirty="0"/>
                        <a:t>데이터 시각화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차 중간발표 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smtClean="0"/>
                        <a:t>11.04)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8837246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논문 작성 </a:t>
                      </a:r>
                      <a:r>
                        <a:rPr lang="en-US" altLang="ko-KR" sz="1400" dirty="0"/>
                        <a:t>(11.22 </a:t>
                      </a:r>
                      <a:r>
                        <a:rPr lang="ko-KR" altLang="en-US" sz="1400" dirty="0"/>
                        <a:t>제출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점검 및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최종발표 </a:t>
                      </a:r>
                      <a:r>
                        <a:rPr lang="en-US" altLang="ko-KR" sz="1400" dirty="0"/>
                        <a:t>(12.2)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2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5374563" y="2431635"/>
            <a:ext cx="1776089" cy="1776089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76508" y="2965737"/>
            <a:ext cx="617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+mj-ea"/>
                <a:ea typeface="+mj-ea"/>
              </a:rPr>
              <a:t>Q&amp;A</a:t>
            </a:r>
            <a:endParaRPr lang="ko-KR" altLang="en-US" sz="4000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7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76788" y="424372"/>
            <a:ext cx="2412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u="sng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+mj-lt"/>
                <a:ea typeface="야놀자 야체 B" panose="02020603020101020101" pitchFamily="18" charset="-127"/>
              </a:rPr>
              <a:t>Contents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C9A923D8-278E-4779-B71A-0EEE2BC5768B}"/>
              </a:ext>
            </a:extLst>
          </p:cNvPr>
          <p:cNvGrpSpPr/>
          <p:nvPr/>
        </p:nvGrpSpPr>
        <p:grpSpPr>
          <a:xfrm>
            <a:off x="429187" y="2367878"/>
            <a:ext cx="2875992" cy="488074"/>
            <a:chOff x="1471799" y="2717800"/>
            <a:chExt cx="1179057" cy="237826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295C5AB6-5C21-459B-ABAC-68C2546271CD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7529B794-0BAC-4929-AF9C-5BF09C602412}"/>
                </a:ext>
              </a:extLst>
            </p:cNvPr>
            <p:cNvSpPr txBox="1"/>
            <p:nvPr/>
          </p:nvSpPr>
          <p:spPr>
            <a:xfrm>
              <a:off x="2133527" y="2730668"/>
              <a:ext cx="517329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진행상황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9B62919A-D539-40E6-B75F-EC3EE7A7D60E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02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A2D157E5-4FA0-49BD-9083-8334F357DE2A}"/>
              </a:ext>
            </a:extLst>
          </p:cNvPr>
          <p:cNvGrpSpPr/>
          <p:nvPr/>
        </p:nvGrpSpPr>
        <p:grpSpPr>
          <a:xfrm>
            <a:off x="429187" y="1509257"/>
            <a:ext cx="5144957" cy="485044"/>
            <a:chOff x="1471799" y="2717800"/>
            <a:chExt cx="2109254" cy="344935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5D559F1B-6B72-43A9-88DA-D7B1A39CDBA3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40F82C6F-03C5-4224-B34C-70ECC20D75C7}"/>
                </a:ext>
              </a:extLst>
            </p:cNvPr>
            <p:cNvSpPr txBox="1"/>
            <p:nvPr/>
          </p:nvSpPr>
          <p:spPr>
            <a:xfrm>
              <a:off x="2133527" y="2730668"/>
              <a:ext cx="1447526" cy="33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프로젝트 분석 및 설계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939CB214-EABC-4AF0-B6EA-7CFD3990B028}"/>
                </a:ext>
              </a:extLst>
            </p:cNvPr>
            <p:cNvSpPr txBox="1"/>
            <p:nvPr/>
          </p:nvSpPr>
          <p:spPr>
            <a:xfrm>
              <a:off x="1474176" y="2772201"/>
              <a:ext cx="231380" cy="265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2BFDC6E6-96C4-4F38-8C79-16716E084DB0}"/>
              </a:ext>
            </a:extLst>
          </p:cNvPr>
          <p:cNvGrpSpPr/>
          <p:nvPr/>
        </p:nvGrpSpPr>
        <p:grpSpPr>
          <a:xfrm>
            <a:off x="429187" y="3229529"/>
            <a:ext cx="4363579" cy="488074"/>
            <a:chOff x="1471799" y="2717800"/>
            <a:chExt cx="1788916" cy="237826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9685A9AC-091A-457D-AC1C-D8E3FE83463D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9DA2F67F-0B9E-4A8D-BBE1-FAB8F16A3554}"/>
                </a:ext>
              </a:extLst>
            </p:cNvPr>
            <p:cNvSpPr txBox="1"/>
            <p:nvPr/>
          </p:nvSpPr>
          <p:spPr>
            <a:xfrm>
              <a:off x="2133527" y="2730668"/>
              <a:ext cx="1127188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이슈상황 및 해결방안</a:t>
              </a:r>
              <a:endParaRPr lang="ko-KR" altLang="en-US" sz="2400" spc="-300" dirty="0">
                <a:solidFill>
                  <a:schemeClr val="accent4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AB1207B2-9AA6-4A2D-9003-CD9797716269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03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CE38BE64-5ABA-4D8A-A829-205EB2B943BE}"/>
              </a:ext>
            </a:extLst>
          </p:cNvPr>
          <p:cNvGrpSpPr/>
          <p:nvPr/>
        </p:nvGrpSpPr>
        <p:grpSpPr>
          <a:xfrm>
            <a:off x="429187" y="4091180"/>
            <a:ext cx="3754437" cy="488076"/>
            <a:chOff x="1471799" y="2717800"/>
            <a:chExt cx="1539189" cy="237827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xmlns="" id="{6BF0CA57-1344-44D5-B2E9-9A5A664AF5EF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5EC44CAC-E75D-4AF3-B2F5-AB0FE6CD1D72}"/>
                </a:ext>
              </a:extLst>
            </p:cNvPr>
            <p:cNvSpPr txBox="1"/>
            <p:nvPr/>
          </p:nvSpPr>
          <p:spPr>
            <a:xfrm>
              <a:off x="2133527" y="2730669"/>
              <a:ext cx="877461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중간결과 동영상</a:t>
              </a:r>
              <a:endParaRPr lang="ko-KR" altLang="en-US" sz="2400" spc="-300" dirty="0">
                <a:solidFill>
                  <a:schemeClr val="accent4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5EE34DAB-67D6-4338-BCD0-09F3CE91D226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04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CE38BE64-5ABA-4D8A-A829-205EB2B943BE}"/>
              </a:ext>
            </a:extLst>
          </p:cNvPr>
          <p:cNvGrpSpPr/>
          <p:nvPr/>
        </p:nvGrpSpPr>
        <p:grpSpPr>
          <a:xfrm>
            <a:off x="429187" y="4952833"/>
            <a:ext cx="3215828" cy="488076"/>
            <a:chOff x="1471799" y="2717800"/>
            <a:chExt cx="1318378" cy="237827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6BF0CA57-1344-44D5-B2E9-9A5A664AF5EF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EC44CAC-E75D-4AF3-B2F5-AB0FE6CD1D72}"/>
                </a:ext>
              </a:extLst>
            </p:cNvPr>
            <p:cNvSpPr txBox="1"/>
            <p:nvPr/>
          </p:nvSpPr>
          <p:spPr>
            <a:xfrm>
              <a:off x="2133527" y="2730669"/>
              <a:ext cx="656650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예상 </a:t>
              </a:r>
              <a:r>
                <a:rPr lang="ko-KR" altLang="en-US" sz="2400" spc="-300" dirty="0" err="1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실적물</a:t>
              </a:r>
              <a:endParaRPr lang="ko-KR" altLang="en-US" sz="2400" spc="-300" dirty="0">
                <a:solidFill>
                  <a:schemeClr val="accent4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EE34DAB-67D6-4338-BCD0-09F3CE91D226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4">
                      <a:lumMod val="50000"/>
                    </a:schemeClr>
                  </a:solidFill>
                </a:rPr>
                <a:t>05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CE38BE64-5ABA-4D8A-A829-205EB2B943BE}"/>
              </a:ext>
            </a:extLst>
          </p:cNvPr>
          <p:cNvGrpSpPr/>
          <p:nvPr/>
        </p:nvGrpSpPr>
        <p:grpSpPr>
          <a:xfrm>
            <a:off x="429187" y="5814488"/>
            <a:ext cx="2946522" cy="488076"/>
            <a:chOff x="1471799" y="2717800"/>
            <a:chExt cx="1207972" cy="23782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6BF0CA57-1344-44D5-B2E9-9A5A664AF5EF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EC44CAC-E75D-4AF3-B2F5-AB0FE6CD1D72}"/>
                </a:ext>
              </a:extLst>
            </p:cNvPr>
            <p:cNvSpPr txBox="1"/>
            <p:nvPr/>
          </p:nvSpPr>
          <p:spPr>
            <a:xfrm>
              <a:off x="2133527" y="2730669"/>
              <a:ext cx="546244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향후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EE34DAB-67D6-4338-BCD0-09F3CE91D226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4">
                      <a:lumMod val="50000"/>
                    </a:schemeClr>
                  </a:solidFill>
                </a:rPr>
                <a:t>06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2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659680" cy="581435"/>
            <a:chOff x="919077" y="400149"/>
            <a:chExt cx="3659680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프로젝트 분석 및 설계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  <a:endParaRPr lang="ko-KR" altLang="en-US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그림 4" descr="스크린샷, 주차장, 컴퓨터이(가) 표시된 사진&#10;&#10;자동 생성된 설명">
            <a:extLst>
              <a:ext uri="{FF2B5EF4-FFF2-40B4-BE49-F238E27FC236}">
                <a16:creationId xmlns:a16="http://schemas.microsoft.com/office/drawing/2014/main" xmlns="" id="{32D70F31-498A-4DAC-9EE2-C8439171E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9" y="1866341"/>
            <a:ext cx="11286565" cy="47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4929258" cy="581435"/>
            <a:chOff x="919077" y="400149"/>
            <a:chExt cx="4929258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4160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프로젝트 분석 및 </a:t>
              </a:r>
              <a:r>
                <a:rPr lang="ko-KR" altLang="en-US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설계 </a:t>
              </a:r>
              <a:r>
                <a:rPr lang="en-US" altLang="ko-KR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-  Use Case</a:t>
              </a:r>
              <a:r>
                <a:rPr lang="ko-KR" altLang="en-US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endParaRPr lang="ko-KR" altLang="en-US" sz="2400" spc="-300" dirty="0">
                <a:solidFill>
                  <a:schemeClr val="accent4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  <a:endParaRPr lang="ko-KR" altLang="en-US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684" y="1147083"/>
            <a:ext cx="566737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13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5293140" cy="581435"/>
            <a:chOff x="919077" y="400149"/>
            <a:chExt cx="5293140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4523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프로젝트 분석 및 </a:t>
              </a:r>
              <a:r>
                <a:rPr lang="ko-KR" altLang="en-US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설계 </a:t>
              </a:r>
              <a:r>
                <a:rPr lang="en-US" altLang="ko-KR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-  </a:t>
              </a:r>
              <a:r>
                <a:rPr lang="en-US" altLang="ko-KR" sz="2400" spc="-15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Flow Chart</a:t>
              </a:r>
              <a:r>
                <a:rPr lang="ko-KR" altLang="en-US" sz="2400" spc="-15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endPara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  <a:endParaRPr lang="ko-KR" altLang="en-US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0" y="970009"/>
            <a:ext cx="4067260" cy="545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26" y="970009"/>
            <a:ext cx="3883205" cy="5786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844" y="2067787"/>
            <a:ext cx="19050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2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709373" cy="581435"/>
            <a:chOff x="919077" y="400149"/>
            <a:chExt cx="3709373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940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진행상황 </a:t>
              </a:r>
              <a:r>
                <a:rPr kumimoji="0" lang="en-US" altLang="ko-KR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– </a:t>
              </a: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데이터 수집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C82588D6-EE3D-4AFB-BECB-6D8E8DD1D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845076"/>
              </p:ext>
            </p:extLst>
          </p:nvPr>
        </p:nvGraphicFramePr>
        <p:xfrm>
          <a:off x="2618912" y="1258402"/>
          <a:ext cx="756377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37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7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많은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Samsung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 채널을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Target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으로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 동영상 여러 개를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 수집</a:t>
                      </a:r>
                      <a:endParaRPr lang="en-US" altLang="ko-KR" sz="15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배열을 사용하여 동영상 리스트 사용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데이터 수집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42" y="2291826"/>
            <a:ext cx="10422384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883634" y="4259802"/>
            <a:ext cx="1803333" cy="18847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43946" y="4259801"/>
            <a:ext cx="1627758" cy="18847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89034" y="4239339"/>
            <a:ext cx="1726760" cy="18847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6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709373" cy="581435"/>
            <a:chOff x="919077" y="400149"/>
            <a:chExt cx="3709373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940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진행상황 </a:t>
              </a:r>
              <a:r>
                <a:rPr kumimoji="0" lang="en-US" altLang="ko-KR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– </a:t>
              </a: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데이터 수집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C82588D6-EE3D-4AFB-BECB-6D8E8DD1D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36248"/>
              </p:ext>
            </p:extLst>
          </p:nvPr>
        </p:nvGraphicFramePr>
        <p:xfrm>
          <a:off x="2618912" y="1258402"/>
          <a:ext cx="756377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37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7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여러 개의 동영상 </a:t>
                      </a:r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</a:rPr>
                        <a:t>댓글을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500" b="0" baseline="0" dirty="0" err="1" smtClean="0">
                          <a:solidFill>
                            <a:schemeClr val="tx1"/>
                          </a:solidFill>
                        </a:rPr>
                        <a:t>Crawlling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후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 Excel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로 저장</a:t>
                      </a:r>
                      <a:endParaRPr lang="en-US" altLang="ko-KR" sz="15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- name, date, reply, like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의 내용을 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Crawling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데이터 수집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53" y="2239412"/>
            <a:ext cx="8259297" cy="408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10681" y="2545729"/>
            <a:ext cx="7915901" cy="2554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709373" cy="581435"/>
            <a:chOff x="919077" y="400149"/>
            <a:chExt cx="3709373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940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진행상황 </a:t>
              </a:r>
              <a:r>
                <a:rPr kumimoji="0" lang="en-US" altLang="ko-KR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– </a:t>
              </a: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자연어 처리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C82588D6-EE3D-4AFB-BECB-6D8E8DD1D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384315"/>
              </p:ext>
            </p:extLst>
          </p:nvPr>
        </p:nvGraphicFramePr>
        <p:xfrm>
          <a:off x="2380463" y="1130841"/>
          <a:ext cx="7747606" cy="849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49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Python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기반의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사용</a:t>
                      </a:r>
                      <a:endParaRPr lang="en-US" altLang="ko-KR" sz="15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- NLTK, VADER, </a:t>
                      </a:r>
                      <a:r>
                        <a:rPr lang="en-US" altLang="ko-KR" sz="1500" b="0" dirty="0" err="1" smtClean="0">
                          <a:solidFill>
                            <a:schemeClr val="tx1"/>
                          </a:solidFill>
                        </a:rPr>
                        <a:t>WordCloud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500" b="0" baseline="0" dirty="0" err="1" smtClean="0">
                          <a:solidFill>
                            <a:schemeClr val="tx1"/>
                          </a:solidFill>
                        </a:rPr>
                        <a:t>Matplotlib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등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자연어 처리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839" y="2353901"/>
            <a:ext cx="8409521" cy="363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08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709373" cy="581435"/>
            <a:chOff x="919077" y="400149"/>
            <a:chExt cx="3709373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940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진행상황 </a:t>
              </a:r>
              <a:r>
                <a:rPr kumimoji="0" lang="en-US" altLang="ko-KR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– </a:t>
              </a:r>
              <a:r>
                <a:rPr kumimoji="0" lang="ko-KR" altLang="en-US" sz="24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자연어 처리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C82588D6-EE3D-4AFB-BECB-6D8E8DD1D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915146"/>
              </p:ext>
            </p:extLst>
          </p:nvPr>
        </p:nvGraphicFramePr>
        <p:xfrm>
          <a:off x="2380463" y="1130841"/>
          <a:ext cx="7747606" cy="570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0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자연어 처리를</a:t>
                      </a:r>
                      <a:r>
                        <a:rPr lang="en-US" altLang="ko-KR" sz="15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b="0" baseline="0" dirty="0" smtClean="0">
                          <a:solidFill>
                            <a:schemeClr val="tx1"/>
                          </a:solidFill>
                        </a:rPr>
                        <a:t>위해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 구현한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Module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자연어 처리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83" y="2058589"/>
            <a:ext cx="4151410" cy="36759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852" y="2829264"/>
            <a:ext cx="5710920" cy="21346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4257" y="5878286"/>
            <a:ext cx="378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Crawling Data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Comment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ko-KR" altLang="en-US" dirty="0" smtClean="0"/>
              <a:t>불러오는 </a:t>
            </a:r>
            <a:r>
              <a:rPr lang="en-US" altLang="ko-KR" dirty="0" smtClean="0"/>
              <a:t>Module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40852" y="5119340"/>
            <a:ext cx="590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VADER</a:t>
            </a:r>
            <a:r>
              <a:rPr lang="ko-KR" altLang="en-US" dirty="0" smtClean="0"/>
              <a:t>를 사용하여 감정분석 점수를 매기는 </a:t>
            </a:r>
            <a:r>
              <a:rPr lang="en-US" altLang="ko-KR" dirty="0" smtClean="0"/>
              <a:t>Module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17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625</Words>
  <Application>Microsoft Office PowerPoint</Application>
  <PresentationFormat>사용자 지정</PresentationFormat>
  <Paragraphs>151</Paragraphs>
  <Slides>18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101</cp:revision>
  <dcterms:created xsi:type="dcterms:W3CDTF">2019-08-28T08:10:07Z</dcterms:created>
  <dcterms:modified xsi:type="dcterms:W3CDTF">2019-11-04T05:48:01Z</dcterms:modified>
</cp:coreProperties>
</file>